
<file path=[Content_Types].xml><?xml version="1.0" encoding="utf-8"?>
<Types xmlns="http://schemas.openxmlformats.org/package/2006/content-types">
  <Default Extension="crdownload" ContentType="image/jpeg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537" r:id="rId3"/>
    <p:sldId id="538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9" r:id="rId13"/>
    <p:sldId id="548" r:id="rId14"/>
    <p:sldId id="551" r:id="rId15"/>
    <p:sldId id="550" r:id="rId16"/>
    <p:sldId id="552" r:id="rId17"/>
    <p:sldId id="553" r:id="rId18"/>
    <p:sldId id="554" r:id="rId19"/>
    <p:sldId id="555" r:id="rId20"/>
    <p:sldId id="556" r:id="rId21"/>
    <p:sldId id="557" r:id="rId22"/>
    <p:sldId id="558" r:id="rId23"/>
    <p:sldId id="559" r:id="rId24"/>
    <p:sldId id="565" r:id="rId25"/>
    <p:sldId id="566" r:id="rId26"/>
    <p:sldId id="560" r:id="rId27"/>
    <p:sldId id="561" r:id="rId28"/>
    <p:sldId id="562" r:id="rId29"/>
    <p:sldId id="563" r:id="rId30"/>
    <p:sldId id="564" r:id="rId31"/>
    <p:sldId id="567" r:id="rId32"/>
    <p:sldId id="571" r:id="rId33"/>
    <p:sldId id="568" r:id="rId34"/>
    <p:sldId id="569" r:id="rId35"/>
    <p:sldId id="57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R_psy" initials="a" lastIdx="1" clrIdx="0">
    <p:extLst>
      <p:ext uri="{19B8F6BF-5375-455C-9EA6-DF929625EA0E}">
        <p15:presenceInfo xmlns:p15="http://schemas.microsoft.com/office/powerpoint/2012/main" userId="SR_ps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43" autoAdjust="0"/>
  </p:normalViewPr>
  <p:slideViewPr>
    <p:cSldViewPr>
      <p:cViewPr varScale="1">
        <p:scale>
          <a:sx n="72" d="100"/>
          <a:sy n="72" d="100"/>
        </p:scale>
        <p:origin x="6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92003-D5E0-47B8-870C-7C11B3229C5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029D9-CD87-46E8-8C32-11C3BA808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22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766E76-0E76-4FB3-B226-A13C4BC0107D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24D437-6C3C-4637-9129-C2DB462F1BF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crdownload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cs typeface="B Titr" pitchFamily="2" charset="-78"/>
              </a:rPr>
              <a:t>بسمه تعالی</a:t>
            </a:r>
            <a:endParaRPr lang="en-US" b="1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/>
          </a:bodyPr>
          <a:lstStyle/>
          <a:p>
            <a:pPr algn="ctr" rtl="1">
              <a:buNone/>
            </a:pPr>
            <a:endParaRPr lang="fa-IR" sz="4000" dirty="0">
              <a:cs typeface="B Titr" pitchFamily="2" charset="-78"/>
            </a:endParaRPr>
          </a:p>
          <a:p>
            <a:pPr algn="ctr" rtl="1">
              <a:buNone/>
            </a:pPr>
            <a:endParaRPr lang="fa-IR" sz="4000" dirty="0">
              <a:cs typeface="B Titr" pitchFamily="2" charset="-78"/>
            </a:endParaRPr>
          </a:p>
          <a:p>
            <a:pPr algn="ctr" rtl="1">
              <a:buNone/>
            </a:pPr>
            <a:r>
              <a:rPr lang="fa-IR" sz="6000" dirty="0">
                <a:cs typeface="B Titr" pitchFamily="2" charset="-78"/>
              </a:rPr>
              <a:t> دانشگاه گیلان </a:t>
            </a:r>
            <a:endParaRPr lang="en-US" sz="6000" dirty="0">
              <a:cs typeface="B Titr" pitchFamily="2" charset="-78"/>
            </a:endParaRPr>
          </a:p>
          <a:p>
            <a:pPr algn="ctr" rtl="1">
              <a:buNone/>
            </a:pPr>
            <a:r>
              <a:rPr lang="fa-IR" sz="4800" dirty="0">
                <a:cs typeface="B Titr" pitchFamily="2" charset="-78"/>
              </a:rPr>
              <a:t>گروه روانشناسی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A3CC0F-AF93-454C-884A-089247556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2094227" cy="2769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مهناز خسرو جاوید</a:t>
            </a:r>
          </a:p>
          <a:p>
            <a:pPr marL="0" indent="0" algn="just" rtl="1">
              <a:buNone/>
            </a:pP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(دانشیار)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تربیت مدرس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 شناسی افراد با نیازهای ویژه،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 روان شناسی شناختی و یادگیری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F29CAC-2CB9-4328-B69C-9A7702440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" y="0"/>
            <a:ext cx="3643065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1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عباسعلی حسین خانزاده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کودکان استثنائی (دانشیار)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تهران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سردبیر نشریه سلامت روان کودک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کودکان و نوجوانان با نیازهای ویژه،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 سلامت روان کودک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065170-77BB-47A7-BB44-2A666B6D4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23928" cy="500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7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عذرا زبردست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سلامت (استادیار)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تهران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مباحث پيشگيري، چاقي، درد مزمن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مسائل بيماران جسمي و مراقبين ايشان، باورهاي سلامتي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3143E1-2D00-4DE8-9B38-819D685362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8"/>
          <a:stretch/>
        </p:blipFill>
        <p:spPr>
          <a:xfrm>
            <a:off x="0" y="-1"/>
            <a:ext cx="3923928" cy="502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عباس ابوالقاسمی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(استاد تمام)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شهید چمران اهواز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دانشمند برتر جهان اسلام در حوزه علوم انسانی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سردبیر فصلنامه مطالعات تغییر رفتار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روانشناسی شخصیت،  آسیب شناسی روانی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روانشناسی ورزشی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6329F9-43FC-4ECA-ADA5-60B0299D5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" y="0"/>
            <a:ext cx="3835152" cy="518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9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سجاد رضائی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(استادیار)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اصفهان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مدیر گروه روانشناسی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علوم اعصاب شناختي، روانسنجی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روانشناسي زيستي-عصبي‌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2CE4FE-F2B1-401D-962C-4A8C02A26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4" y="0"/>
            <a:ext cx="3858614" cy="503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رضا سلطانی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(استادیار)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فردوسی مشهد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مدیر اجرایی فصلنامه مطالعات تغییر رفتار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مطالعات و مداخلات روانشناختی در حوزه 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خانواده و ارتباطات بین فردی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346EFC-77D2-4647-A135-B01A5C185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8" t="22952" r="36290"/>
          <a:stretch/>
        </p:blipFill>
        <p:spPr>
          <a:xfrm>
            <a:off x="0" y="0"/>
            <a:ext cx="3635896" cy="523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600" b="1" dirty="0">
                <a:solidFill>
                  <a:srgbClr val="FF0000"/>
                </a:solidFill>
                <a:cs typeface="B Zar" pitchFamily="2" charset="-78"/>
              </a:rPr>
              <a:t>دکتر اشکان ناصح</a:t>
            </a:r>
          </a:p>
          <a:p>
            <a:pPr marL="0" indent="0" algn="just" rtl="1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بالینی (استادیار)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شاهد تهران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روانشناس بالینی، درمانگر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آسیب شناسی روانی و روان‌درمانگری کودک،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 نوجوان و خانواده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6535A8-4A2E-4FD5-8E36-6CFE9B2B3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3" y="0"/>
            <a:ext cx="3721157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4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34385B-7023-418E-9835-C94BFCDACA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50" t="27688" r="16138" b="12349"/>
          <a:stretch/>
        </p:blipFill>
        <p:spPr>
          <a:xfrm>
            <a:off x="1" y="548680"/>
            <a:ext cx="9144000" cy="629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نکات مهم 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 </a:t>
            </a: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solidFill>
                <a:srgbClr val="0070C0"/>
              </a:solidFill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برای کوتاه تر شدن فرآیند فارغ التحصیلی استعلام های زیر برای دانشجویانی که مقطع تحصیلی ماقبل آنها غیر دانشگاه گیلان بوده است، از طریق سامانه زودتر درخواست شود.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استعلام تاییدیه تحصیلی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استعلام ریز نمرات 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9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2800" b="1" dirty="0">
                <a:solidFill>
                  <a:srgbClr val="FF0000"/>
                </a:solidFill>
                <a:cs typeface="B Zar" pitchFamily="2" charset="-78"/>
              </a:rPr>
              <a:t>نکات مهم: مراجعه به سایت دانشکده برای مطالعه قوانین مهم </a:t>
            </a:r>
            <a:endParaRPr lang="fa-IR" sz="16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solidFill>
                <a:srgbClr val="0070C0"/>
              </a:solidFill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6A75F-48E0-4D1A-8AF3-2509727358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743"/>
          <a:stretch/>
        </p:blipFill>
        <p:spPr>
          <a:xfrm>
            <a:off x="-1" y="1340769"/>
            <a:ext cx="9144000" cy="550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8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تاریخچه</a:t>
            </a:r>
            <a:r>
              <a:rPr lang="fa-IR" sz="2400" b="1" dirty="0">
                <a:cs typeface="B Zar" pitchFamily="2" charset="-78"/>
              </a:rPr>
              <a:t>  </a:t>
            </a: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گروه از سال 1373 با پذیرش 30 دانشجوی کارشناسی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دایر شدن دوره کارشناسی ارشد روانشناسی عمومی از 1380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پردیس بین الملل رشته روانشناسی  1393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دکتری رشته روانشناسی  1394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جذب دانشجویان ارشد روانشناسی و آموزش کودکان استثنایی 1395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B7BB8C-A6B0-4C6C-BF76-3EFE8FE73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33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71E28B-8C6E-4031-8FC4-CDE205F93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53D7C0D-EEDC-47A5-9128-991DA7794AE7}"/>
              </a:ext>
            </a:extLst>
          </p:cNvPr>
          <p:cNvSpPr/>
          <p:nvPr/>
        </p:nvSpPr>
        <p:spPr>
          <a:xfrm>
            <a:off x="7164288" y="2204864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E262567-A486-46DA-896F-731056FC0592}"/>
              </a:ext>
            </a:extLst>
          </p:cNvPr>
          <p:cNvSpPr/>
          <p:nvPr/>
        </p:nvSpPr>
        <p:spPr>
          <a:xfrm>
            <a:off x="2843808" y="4149080"/>
            <a:ext cx="1080120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F1BD8D-3FC8-4F1B-A8F1-BBA8D5A90BB1}"/>
              </a:ext>
            </a:extLst>
          </p:cNvPr>
          <p:cNvSpPr/>
          <p:nvPr/>
        </p:nvSpPr>
        <p:spPr>
          <a:xfrm>
            <a:off x="4932040" y="2204864"/>
            <a:ext cx="1584176" cy="410445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8840AF0-9074-4734-A303-E5B3E94DCC3C}"/>
              </a:ext>
            </a:extLst>
          </p:cNvPr>
          <p:cNvSpPr/>
          <p:nvPr/>
        </p:nvSpPr>
        <p:spPr>
          <a:xfrm>
            <a:off x="4031940" y="4149080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CAB7CC8-31AA-46BA-A1FE-C1E9AED20E6E}"/>
              </a:ext>
            </a:extLst>
          </p:cNvPr>
          <p:cNvSpPr/>
          <p:nvPr/>
        </p:nvSpPr>
        <p:spPr>
          <a:xfrm>
            <a:off x="5436096" y="2204864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46AEC6-2318-4B1E-9F1F-3A3F0B1BE0C2}"/>
              </a:ext>
            </a:extLst>
          </p:cNvPr>
          <p:cNvSpPr/>
          <p:nvPr/>
        </p:nvSpPr>
        <p:spPr>
          <a:xfrm>
            <a:off x="183975" y="3175755"/>
            <a:ext cx="1728192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cs typeface="B Compset" panose="00000400000000000000" pitchFamily="2" charset="-78"/>
              </a:rPr>
              <a:t>مهم</a:t>
            </a:r>
            <a:r>
              <a:rPr lang="fa-IR" dirty="0">
                <a:solidFill>
                  <a:schemeClr val="tx1"/>
                </a:solidFill>
                <a:cs typeface="B Compset" panose="00000400000000000000" pitchFamily="2" charset="-78"/>
              </a:rPr>
              <a:t>: پیشروی انتخاب واحد طبق چارت ارشد و دکتری</a:t>
            </a:r>
          </a:p>
        </p:txBody>
      </p:sp>
    </p:spTree>
    <p:extLst>
      <p:ext uri="{BB962C8B-B14F-4D97-AF65-F5344CB8AC3E}">
        <p14:creationId xmlns:p14="http://schemas.microsoft.com/office/powerpoint/2010/main" val="239288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093296"/>
            <a:ext cx="8229600" cy="648072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لیست کتاب و نشریات در سایت دانشکده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FFD518-5376-43C6-80E2-644E6D16C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19268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07AB966-0AC9-4877-9BDC-909889D65F2A}"/>
              </a:ext>
            </a:extLst>
          </p:cNvPr>
          <p:cNvSpPr/>
          <p:nvPr/>
        </p:nvSpPr>
        <p:spPr>
          <a:xfrm>
            <a:off x="7236296" y="5013176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4D4938-7160-4D2D-91E4-02092988EE5A}"/>
              </a:ext>
            </a:extLst>
          </p:cNvPr>
          <p:cNvSpPr/>
          <p:nvPr/>
        </p:nvSpPr>
        <p:spPr>
          <a:xfrm>
            <a:off x="5148064" y="5013176"/>
            <a:ext cx="144016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691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6817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نکات مهم 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برای ارسال درخواست های دانشجویی نیازی به مراجعه حضوری نیست. 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" y="20824"/>
            <a:ext cx="1123672" cy="14861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791C72-99D2-4D16-8A82-8C7F11281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0808"/>
            <a:ext cx="9144000" cy="533686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CFDE375-56F0-41EB-A2A2-E7A1A1FF8812}"/>
              </a:ext>
            </a:extLst>
          </p:cNvPr>
          <p:cNvSpPr/>
          <p:nvPr/>
        </p:nvSpPr>
        <p:spPr>
          <a:xfrm>
            <a:off x="5292080" y="2708920"/>
            <a:ext cx="3168352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747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4FC315-2FB9-4D0D-BE0A-83DC923B9E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082" b="31008"/>
          <a:stretch/>
        </p:blipFill>
        <p:spPr>
          <a:xfrm>
            <a:off x="0" y="0"/>
            <a:ext cx="9144000" cy="4005064"/>
          </a:xfrm>
          <a:prstGeom prst="rect">
            <a:avLst/>
          </a:prstGeom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43CB554-A6D8-4412-951E-0A11E3F52D14}"/>
              </a:ext>
            </a:extLst>
          </p:cNvPr>
          <p:cNvSpPr txBox="1">
            <a:spLocks/>
          </p:cNvSpPr>
          <p:nvPr/>
        </p:nvSpPr>
        <p:spPr>
          <a:xfrm>
            <a:off x="457200" y="4005064"/>
            <a:ext cx="8229600" cy="249577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گردش های مهم تحصیلات تکمیلی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گردش تصویب پروپوزال </a:t>
            </a: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(داوریها، گواهی پیشینه پژوهشی ایرانداک)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گردش دفاع </a:t>
            </a: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(امضا فرم تقاضای دفاع توسط استاد راهنما)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گردش کنترل و تحویل پایان نامه </a:t>
            </a: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(الصاق متن نهایی پایان نامه)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E71936-76C3-429A-B2DC-668BB2E13360}"/>
              </a:ext>
            </a:extLst>
          </p:cNvPr>
          <p:cNvSpPr/>
          <p:nvPr/>
        </p:nvSpPr>
        <p:spPr>
          <a:xfrm>
            <a:off x="5292080" y="764704"/>
            <a:ext cx="3168352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31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43CB554-A6D8-4412-951E-0A11E3F52D14}"/>
              </a:ext>
            </a:extLst>
          </p:cNvPr>
          <p:cNvSpPr txBox="1">
            <a:spLocks/>
          </p:cNvSpPr>
          <p:nvPr/>
        </p:nvSpPr>
        <p:spPr>
          <a:xfrm>
            <a:off x="457200" y="5229200"/>
            <a:ext cx="8229600" cy="144016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گردش پروپوزال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 وقتی کادر سبز است، یعنی پرونده در آن بخش قرار دارد. </a:t>
            </a:r>
            <a:endParaRPr lang="fa-IR" sz="2000" b="1" dirty="0">
              <a:solidFill>
                <a:srgbClr val="0070C0"/>
              </a:solidFill>
              <a:cs typeface="B Zar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912664-D24A-4DA8-A798-A7342601E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03"/>
            <a:ext cx="9036496" cy="407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9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43CB554-A6D8-4412-951E-0A11E3F52D14}"/>
              </a:ext>
            </a:extLst>
          </p:cNvPr>
          <p:cNvSpPr txBox="1">
            <a:spLocks/>
          </p:cNvSpPr>
          <p:nvPr/>
        </p:nvSpPr>
        <p:spPr>
          <a:xfrm>
            <a:off x="457200" y="5229200"/>
            <a:ext cx="8229600" cy="144016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گردش پروپوزال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یا سایر درخواست ها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برای پیگیری درخواست ها مداوماً دکمه گردش را بزنید تا مطلع شوید پرونده در کدام قسمت متوقف شده است. به پیام های کارشناسان درون پرونده دقت نموده و در صورت نیاز رفع نقص کنید. </a:t>
            </a:r>
            <a:endParaRPr lang="fa-IR" sz="2000" b="1" dirty="0">
              <a:solidFill>
                <a:srgbClr val="0070C0"/>
              </a:solidFill>
              <a:cs typeface="B Zar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3416AA-748E-4312-A9D8-09DB827ED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52" y="29750"/>
            <a:ext cx="9144000" cy="4839410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EB784811-32A8-4667-B669-6A23CD509B9F}"/>
              </a:ext>
            </a:extLst>
          </p:cNvPr>
          <p:cNvSpPr/>
          <p:nvPr/>
        </p:nvSpPr>
        <p:spPr>
          <a:xfrm>
            <a:off x="7524328" y="2924944"/>
            <a:ext cx="864096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544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نکات مهم 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 </a:t>
            </a: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مرخصی ها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 </a:t>
            </a:r>
            <a:r>
              <a:rPr lang="fa-IR" sz="2000" b="1" dirty="0">
                <a:cs typeface="B Zar" pitchFamily="2" charset="-78"/>
              </a:rPr>
              <a:t>با احتساب در سنوات (بیماری و یا مرخصی زایمانی و ....)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بدون احتساب در سنوات  (مسافرت و شرایط کاری و ....)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درخواست حذف پزشکی تنها پس از تایید نسخه توسط </a:t>
            </a:r>
            <a:r>
              <a:rPr lang="fa-IR" sz="2000" b="1" dirty="0">
                <a:solidFill>
                  <a:srgbClr val="FF0000"/>
                </a:solidFill>
                <a:cs typeface="B Zar" pitchFamily="2" charset="-78"/>
              </a:rPr>
              <a:t>پزشک معتمد </a:t>
            </a:r>
            <a:r>
              <a:rPr lang="fa-IR" sz="2000" b="1" dirty="0">
                <a:cs typeface="B Zar" pitchFamily="2" charset="-78"/>
              </a:rPr>
              <a:t>دانشگاه میسر است. 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مشکل دانشجویان سنواتی!</a:t>
            </a:r>
            <a:endParaRPr lang="fa-IR" sz="24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طول مدت تحصیل نرمال 4 الی 5 ترم ارشد و تا 9 ترم دکتری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برای دانشجویان ارشد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ترم هفت (پرونده در کمسیون دانشکده)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ترم نه (کمسیون موارد خاص دانشگاه)</a:t>
            </a: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3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نقل و انتقال و مهمانی </a:t>
            </a:r>
            <a:endParaRPr lang="fa-IR" sz="24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ممنوع و شرایط پیچیده ای دارد.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اخذ دروس به صورت مهمانی در دانشگاه دیگر مشروط به اینست که استاد راهنما در این دانشگاه انتخاب شده باشد. 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6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انتخاب استاد راهنما</a:t>
            </a:r>
            <a:endParaRPr lang="fa-IR" sz="24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برای ارشد در اردیبهشت هر سال </a:t>
            </a:r>
            <a:r>
              <a:rPr lang="fa-IR" sz="2800" b="1" dirty="0">
                <a:cs typeface="B Zar" pitchFamily="2" charset="-78"/>
              </a:rPr>
              <a:t>(ترم دوم)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cs typeface="B Zar" pitchFamily="2" charset="-78"/>
              </a:rPr>
              <a:t>برای دکتری اوایل آبان هر سال </a:t>
            </a:r>
            <a:r>
              <a:rPr lang="fa-IR" sz="2800" b="1" dirty="0">
                <a:cs typeface="B Zar" pitchFamily="2" charset="-78"/>
              </a:rPr>
              <a:t>(ترم سوم) </a:t>
            </a:r>
            <a:r>
              <a:rPr lang="fa-IR" sz="2000" b="1" dirty="0">
                <a:cs typeface="B Zar" pitchFamily="2" charset="-78"/>
              </a:rPr>
              <a:t> 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8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چشمنداز آینده 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  </a:t>
            </a: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ارشد روانشناسی تربیتی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ارشد روانشناسی بالینی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ارشد روانشناسی سالمندی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راه اندازی دوره دکتری روانشناسی در مجتمع پردیس دانشگاهی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تأسیس مرکز تحقیقات علوم رفتاری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تأسیس دانشکده روانشناسی و علوم تربیتی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فایل ها و فرم های مهم</a:t>
            </a:r>
            <a:endParaRPr lang="fa-IR" sz="24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F61371-6F2D-4722-A6C5-395B2B0C8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484784"/>
            <a:ext cx="5544616" cy="538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8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524931"/>
            <a:ext cx="8229600" cy="5808138"/>
          </a:xfrm>
        </p:spPr>
        <p:txBody>
          <a:bodyPr>
            <a:normAutofit/>
          </a:bodyPr>
          <a:lstStyle/>
          <a:p>
            <a:pPr algn="just" rtl="1"/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فایل ها و فرم های مهم دکتری</a:t>
            </a:r>
            <a:endParaRPr lang="fa-IR" sz="2400" b="1" dirty="0">
              <a:solidFill>
                <a:srgbClr val="FF0000"/>
              </a:solidFill>
              <a:cs typeface="B Zar" pitchFamily="2" charset="-78"/>
            </a:endParaRPr>
          </a:p>
          <a:p>
            <a:pPr algn="just" rtl="1"/>
            <a:endParaRPr lang="fa-IR" sz="24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0C241A-ED6A-4D48-B466-6FC7FA582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702" y="1275294"/>
            <a:ext cx="6529698" cy="55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1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352DC8-9AB6-43D7-A572-BE7BA88BE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14"/>
            <a:ext cx="9144000" cy="683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46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72815"/>
            <a:ext cx="8229600" cy="4560253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4000" b="1" dirty="0">
                <a:cs typeface="B Zar" pitchFamily="2" charset="-78"/>
              </a:rPr>
              <a:t>نکات مهم 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شناخت ساختار اداری و مدیریتی دانشگاه 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تعامل مناسب و سازنده با بدنه اداری دانشگاه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شرح وظایف کارشناس گروه با کارشناس تحصیلات تکمیلی فرق می کند</a:t>
            </a:r>
          </a:p>
          <a:p>
            <a:pPr algn="just" rtl="1">
              <a:lnSpc>
                <a:spcPct val="150000"/>
              </a:lnSpc>
            </a:pPr>
            <a:r>
              <a:rPr lang="fa-IR" sz="2400" b="1">
                <a:solidFill>
                  <a:srgbClr val="FF0000"/>
                </a:solidFill>
                <a:cs typeface="B Zar" pitchFamily="2" charset="-78"/>
              </a:rPr>
              <a:t>پیامک و ارسال پیام به ایمیل رسمی استاد و نه تلفن زدن </a:t>
            </a:r>
            <a:r>
              <a:rPr lang="fa-IR" sz="2400" b="1" dirty="0">
                <a:solidFill>
                  <a:srgbClr val="FF0000"/>
                </a:solidFill>
                <a:cs typeface="B Zar" pitchFamily="2" charset="-78"/>
              </a:rPr>
              <a:t>در ساعات کلاس و روزهای تعطیل!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9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72815"/>
            <a:ext cx="8229600" cy="4560253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4000" b="1" dirty="0">
                <a:cs typeface="B Zar" pitchFamily="2" charset="-78"/>
              </a:rPr>
              <a:t>سوال؟  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72815"/>
            <a:ext cx="8229600" cy="4560253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4000" b="1" dirty="0">
                <a:cs typeface="B Zar" pitchFamily="2" charset="-78"/>
              </a:rPr>
              <a:t>متشکرم   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8AA5D-5C43-4B15-A2A9-5B0C7615D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44"/>
            <a:ext cx="1475657" cy="195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9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سیروس صالحی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دکتری روانشناسی از </a:t>
            </a:r>
            <a:r>
              <a:rPr lang="en-US" sz="2000" b="1" dirty="0">
                <a:cs typeface="B Zar" pitchFamily="2" charset="-78"/>
              </a:rPr>
              <a:t>Sorbonne</a:t>
            </a:r>
            <a:r>
              <a:rPr lang="fa-IR" sz="2000" b="1" dirty="0">
                <a:cs typeface="B Zar" pitchFamily="2" charset="-78"/>
              </a:rPr>
              <a:t> فرانسه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محقق مرکز پژوهش های علمی فرانسه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تدریس در دانشکده افسری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شروع به کار از سال 1362 با پیشنهاد وزارت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علوم در دانشگاه گیلان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بازنشستگی 1382</a:t>
            </a: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6FB63B-69F2-42B0-87AE-9E25B03EDF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"/>
          <a:stretch/>
        </p:blipFill>
        <p:spPr>
          <a:xfrm>
            <a:off x="0" y="0"/>
            <a:ext cx="4067944" cy="53689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570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ایرج صالحی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روانشناسی کاربردی از </a:t>
            </a:r>
            <a:r>
              <a:rPr lang="en-US" sz="2000" b="1" dirty="0">
                <a:cs typeface="B Zar" pitchFamily="2" charset="-78"/>
              </a:rPr>
              <a:t>Sorbonne</a:t>
            </a:r>
            <a:r>
              <a:rPr lang="fa-IR" sz="2000" b="1" dirty="0">
                <a:cs typeface="B Zar" pitchFamily="2" charset="-78"/>
              </a:rPr>
              <a:t> فرانسه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 شروع به کار از سال 1368 با پیشنهاد وزارت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علوم در دانشگاه گیلان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بازنشستگی 1394</a:t>
            </a: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33B920-D027-4382-80F5-792F180338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00"/>
          <a:stretch/>
        </p:blipFill>
        <p:spPr>
          <a:xfrm>
            <a:off x="6558" y="-22650"/>
            <a:ext cx="3773354" cy="546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7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سیدولی اله موسوی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دکتری روانشناسی تربیتی (دانشیار)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تهران </a:t>
            </a:r>
          </a:p>
          <a:p>
            <a:pPr algn="just" rtl="1">
              <a:lnSpc>
                <a:spcPct val="200000"/>
              </a:lnSpc>
            </a:pPr>
            <a:r>
              <a:rPr lang="fa-IR" sz="1800" b="1" dirty="0">
                <a:cs typeface="B Zar" pitchFamily="2" charset="-78"/>
              </a:rPr>
              <a:t>تاسیس اولین مرکز تخصصی درمان های روانشناختی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1800" b="1" dirty="0">
                <a:cs typeface="B Zar" pitchFamily="2" charset="-78"/>
              </a:rPr>
              <a:t>      در استان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مطالعات خانواده، شخصیت و اعتیاد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3AEABB-BF25-4B0C-8125-62DDB40B6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543859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ایرج شاکری نیا</a:t>
            </a:r>
          </a:p>
          <a:p>
            <a:pPr marL="0" indent="0" algn="just" rtl="1">
              <a:buNone/>
            </a:pP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(دانشیار)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اصفهان  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عضو هیات ممیزه دانشگاه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روانشناسی یادگیری،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روانشناسی صنعتی و سازمانی  و انگیزش و هیجان</a:t>
            </a: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14CF42-39B8-4BAD-BEE9-BB33E1B82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635896" cy="482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7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سید موسی کافی</a:t>
            </a:r>
          </a:p>
          <a:p>
            <a:pPr marL="0" indent="0" algn="just" rtl="1">
              <a:buNone/>
            </a:pP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(استاد تمام)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تربیت مدرس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باليني- آسيب شناسي رواني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ریاست محترم مرکز بهداشت درمان و مشاوره دانشگاه</a:t>
            </a: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>
              <a:solidFill>
                <a:srgbClr val="0070C0"/>
              </a:solidFill>
              <a:cs typeface="B Zar" pitchFamily="2" charset="-78"/>
            </a:endParaRPr>
          </a:p>
          <a:p>
            <a:pPr marL="0" indent="0" algn="just" rtl="1">
              <a:lnSpc>
                <a:spcPct val="200000"/>
              </a:lnSpc>
              <a:buNone/>
            </a:pPr>
            <a:endParaRPr lang="fa-IR" sz="2000" b="1" dirty="0">
              <a:cs typeface="B Za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B769E1-AC1E-42E7-89E3-05FA7434D9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5" r="26473"/>
          <a:stretch/>
        </p:blipFill>
        <p:spPr>
          <a:xfrm>
            <a:off x="0" y="-5543"/>
            <a:ext cx="3857928" cy="465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081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4000" b="1" dirty="0">
                <a:solidFill>
                  <a:srgbClr val="FF0000"/>
                </a:solidFill>
                <a:cs typeface="B Zar" pitchFamily="2" charset="-78"/>
              </a:rPr>
              <a:t>دکتر منصور حکیم جوادی</a:t>
            </a:r>
          </a:p>
          <a:p>
            <a:pPr marL="0" indent="0" algn="just" rtl="1">
              <a:buNone/>
            </a:pPr>
            <a:endParaRPr lang="fa-IR" sz="4000" b="1" dirty="0">
              <a:solidFill>
                <a:srgbClr val="FF0000"/>
              </a:solidFill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cs typeface="B Zar" pitchFamily="2" charset="-78"/>
              </a:rPr>
              <a:t>دکتری روانشناسی (دانشیار)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از دانشگاه تهران</a:t>
            </a:r>
          </a:p>
          <a:p>
            <a:pPr algn="just" rtl="1">
              <a:lnSpc>
                <a:spcPct val="200000"/>
              </a:lnSpc>
            </a:pPr>
            <a:endParaRPr lang="fa-IR" sz="2000" b="1" dirty="0">
              <a:cs typeface="B Zar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Zar" pitchFamily="2" charset="-78"/>
              </a:rPr>
              <a:t>علاقمندی پژوهشی: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روانشناسی اجتماعی، روانشناسی رسانه و تبلیغات </a:t>
            </a:r>
          </a:p>
          <a:p>
            <a:pPr marL="0" indent="0" algn="just" rtl="1">
              <a:lnSpc>
                <a:spcPct val="200000"/>
              </a:lnSpc>
              <a:buNone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و پویایی گروه</a:t>
            </a:r>
            <a:endParaRPr lang="fa-IR" sz="2000" b="1" dirty="0">
              <a:cs typeface="B Za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3F185-1784-402E-A6A0-057910187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99"/>
            <a:ext cx="3671392" cy="48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5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hecker/>
      </p:transition>
    </mc:Choice>
    <mc:Fallback xmlns="">
      <p:transition spd="slow">
        <p:checker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6627</TotalTime>
  <Words>859</Words>
  <Application>Microsoft Office PowerPoint</Application>
  <PresentationFormat>On-screen Show (4:3)</PresentationFormat>
  <Paragraphs>175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Calibri</vt:lpstr>
      <vt:lpstr>Constantia</vt:lpstr>
      <vt:lpstr>Wingdings 2</vt:lpstr>
      <vt:lpstr>Flow</vt:lpstr>
      <vt:lpstr>بسمه تعالی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بسمه تعالی</dc:title>
  <dc:creator>sajjad</dc:creator>
  <cp:lastModifiedBy>SR_psy</cp:lastModifiedBy>
  <cp:revision>747</cp:revision>
  <dcterms:created xsi:type="dcterms:W3CDTF">2017-02-13T20:05:33Z</dcterms:created>
  <dcterms:modified xsi:type="dcterms:W3CDTF">2022-11-08T07:49:26Z</dcterms:modified>
</cp:coreProperties>
</file>